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313" r:id="rId2"/>
    <p:sldId id="314" r:id="rId3"/>
    <p:sldId id="330" r:id="rId4"/>
    <p:sldId id="331" r:id="rId5"/>
    <p:sldId id="259" r:id="rId6"/>
    <p:sldId id="266" r:id="rId7"/>
    <p:sldId id="325" r:id="rId8"/>
    <p:sldId id="329" r:id="rId9"/>
    <p:sldId id="309" r:id="rId10"/>
    <p:sldId id="261" r:id="rId11"/>
    <p:sldId id="328" r:id="rId12"/>
    <p:sldId id="323" r:id="rId13"/>
    <p:sldId id="326" r:id="rId14"/>
    <p:sldId id="317" r:id="rId15"/>
    <p:sldId id="281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-11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D247-76C7-42E1-8FE6-CCEFE32B1519}" type="datetimeFigureOut">
              <a:rPr lang="hu-HU" smtClean="0"/>
              <a:t>2021. 02. 12.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EDEE9-EEBB-4CAC-A3BB-2584965FB8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5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/>
          </a:bodyPr>
          <a:lstStyle>
            <a:lvl1pPr algn="ctr">
              <a:defRPr sz="3200" cap="all" baseline="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776864" cy="9361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491880" y="386104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9BB763CF-AEE2-4860-B5BE-BFA096B3463F}" type="datetimeFigureOut">
              <a:rPr lang="hu-HU" smtClean="0"/>
              <a:pPr/>
              <a:t>2021. 02. 12.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099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2021. 02. 12.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6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2021. 02. 12.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91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2021. 02. 12.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12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2021. 02. 12.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40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2021. 02. 12.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5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2021. 02. 12.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32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2021. 02. 12.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388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2021. 02. 12.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49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2021. 02. 12.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622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509654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90872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663283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2021. 02. 12.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49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763CF-AEE2-4860-B5BE-BFA096B3463F}" type="datetimeFigureOut">
              <a:rPr lang="hu-HU" smtClean="0"/>
              <a:t>2021. 02. 12.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817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disz.hu/" TargetMode="External"/><Relationship Id="rId2" Type="http://schemas.openxmlformats.org/officeDocument/2006/relationships/hyperlink" Target="http://www.hparalimpia.h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6" y="1844824"/>
            <a:ext cx="88296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268CA7B-A5D4-45C3-A1D2-5A2E9C82F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52" y="5259078"/>
            <a:ext cx="1440160" cy="137333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6CA8504-AD6A-462A-B0DE-70A1003888BC}"/>
              </a:ext>
            </a:extLst>
          </p:cNvPr>
          <p:cNvSpPr txBox="1"/>
          <p:nvPr/>
        </p:nvSpPr>
        <p:spPr>
          <a:xfrm flipH="1">
            <a:off x="5868144" y="5259078"/>
            <a:ext cx="233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Szakmai partner: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1D7DE3C-66D7-40E9-AC76-212360317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41" y="5659188"/>
            <a:ext cx="2592288" cy="9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0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disz.hu/kepek/2015/FODISZ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0" y="2233017"/>
            <a:ext cx="2460377" cy="9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843808" y="2400056"/>
            <a:ext cx="605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FOGYATÉKOSOK ORSZÁGOS DIÁK, VERSENY- ÉS SZABADIDŐSPORT SZÖVETSÉGE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83776" y="3661281"/>
            <a:ext cx="661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HALLÁSSÉRÜLTEK SPORTSZÖVETSÉGE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hdsf.hu/wp-content/uploads/2015/01/MHSSZ_logo_2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072" y="3071987"/>
            <a:ext cx="1443038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983672" y="5987185"/>
            <a:ext cx="55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SPECIÁLIS OLIMPIA SZÖVETSÉG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072" y="5186955"/>
            <a:ext cx="15890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9" y="4029090"/>
            <a:ext cx="1764805" cy="17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1607639" y="4583428"/>
            <a:ext cx="672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SZERVÁTÜLTETETTEK ORSZÁGOS SPORT, KULTURÁLIS ÉS ÉRDEKVÉDELMI SZÖVETSÉGE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631752" y="1515066"/>
            <a:ext cx="661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PARALIMPIAI BIZOTTSÁG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16" y="812108"/>
            <a:ext cx="1313688" cy="1252728"/>
          </a:xfrm>
          <a:prstGeom prst="rect">
            <a:avLst/>
          </a:prstGeom>
        </p:spPr>
      </p:pic>
      <p:sp>
        <p:nvSpPr>
          <p:cNvPr id="13" name="Cím 1">
            <a:extLst>
              <a:ext uri="{FF2B5EF4-FFF2-40B4-BE49-F238E27FC236}">
                <a16:creationId xmlns:a16="http://schemas.microsoft.com/office/drawing/2014/main" id="{A9466417-7FDD-4694-B283-B29283AA6431}"/>
              </a:ext>
            </a:extLst>
          </p:cNvPr>
          <p:cNvSpPr txBox="1">
            <a:spLocks/>
          </p:cNvSpPr>
          <p:nvPr/>
        </p:nvSpPr>
        <p:spPr>
          <a:xfrm>
            <a:off x="2054268" y="457497"/>
            <a:ext cx="6635080" cy="70609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SÉRÜLÉSSPECIFIKUS HAZAI 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SPORTSZÖVETSÉGEK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244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Dechert Áron\Documents\FODISZ\2014\Projektek\Együtt érjünk célba integrációs rendezvény\Képek_sportágak\bocci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6298">
            <a:off x="4177778" y="5214608"/>
            <a:ext cx="1845817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chert Áron\Documents\FODISZ\2014\Projektek\Együtt érjünk célba integrációs rendezvény\Képek_sportágak\down kóros mosolyo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6" y="1092336"/>
            <a:ext cx="2200785" cy="13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chert Áron\Documents\FODISZ\2014\Projektek\Együtt érjünk célba integrációs rendezvény\Képek_sportágak\látássérült túráz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15" y="1074816"/>
            <a:ext cx="1822107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chert Áron\Documents\FODISZ\2014\Projektek\Együtt érjünk célba integrációs rendezvény\Képek_sportágak\mozgássérült fut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78" y="1074816"/>
            <a:ext cx="2109164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chert Áron\Documents\FODISZ\2014\Projektek\Együtt érjünk célba integrációs rendezvény\Képek_sportágak\hallássérült sportol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29" y="1074816"/>
            <a:ext cx="1824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-275939" y="2469293"/>
            <a:ext cx="31683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dirty="0"/>
              <a:t>Tanulásban és értelmükben </a:t>
            </a:r>
            <a:r>
              <a:rPr lang="hu-HU" sz="1700" dirty="0" err="1"/>
              <a:t>akadályozottak</a:t>
            </a:r>
            <a:endParaRPr lang="hu-HU" sz="17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15439" y="2597994"/>
            <a:ext cx="25922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dirty="0"/>
              <a:t>Látásukban korlátozottak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414327" y="2597994"/>
            <a:ext cx="25922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dirty="0"/>
              <a:t>Mozgáskorlátozottak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795597" y="2597994"/>
            <a:ext cx="23762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dirty="0"/>
              <a:t>Halláskorlátozottak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A334324C-4D15-4498-B71A-3B5D3826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117791"/>
            <a:ext cx="4829708" cy="706090"/>
          </a:xfrm>
        </p:spPr>
        <p:txBody>
          <a:bodyPr>
            <a:no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SAJÁTOS NEVELÉSI IGÉNYŰ TANULÓK DIÁKSPORTJA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635D76B-A425-4472-A2C9-18674DA4C8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288" y="41696"/>
            <a:ext cx="1731441" cy="782186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-182515" y="4092771"/>
            <a:ext cx="36937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9 772 756 fő </a:t>
            </a:r>
          </a:p>
          <a:p>
            <a:pPr algn="ctr">
              <a:spcAft>
                <a:spcPts val="800"/>
              </a:spcAft>
            </a:pPr>
            <a:r>
              <a:rPr lang="hu-HU" sz="1600" dirty="0"/>
              <a:t>Magyarország lakossága</a:t>
            </a:r>
            <a:endParaRPr lang="hu-HU" sz="1400" dirty="0"/>
          </a:p>
          <a:p>
            <a:pPr algn="ctr"/>
            <a:r>
              <a:rPr lang="hu-HU" b="1" dirty="0"/>
              <a:t>1 489 000 fő</a:t>
            </a:r>
          </a:p>
          <a:p>
            <a:pPr algn="ctr">
              <a:spcAft>
                <a:spcPts val="800"/>
              </a:spcAft>
            </a:pPr>
            <a:r>
              <a:rPr lang="hu-HU" sz="1600" dirty="0"/>
              <a:t>magukat korlátozottnak érzők </a:t>
            </a:r>
            <a:endParaRPr lang="hu-HU" sz="1400" b="1" dirty="0"/>
          </a:p>
          <a:p>
            <a:pPr algn="ctr"/>
            <a:r>
              <a:rPr lang="hu-HU" b="1" dirty="0"/>
              <a:t>480 000 fő</a:t>
            </a:r>
          </a:p>
          <a:p>
            <a:pPr algn="ctr">
              <a:spcAft>
                <a:spcPts val="800"/>
              </a:spcAft>
            </a:pPr>
            <a:r>
              <a:rPr lang="hu-HU" sz="1600" dirty="0"/>
              <a:t>fogyatékos személy</a:t>
            </a:r>
            <a:endParaRPr lang="hu-HU" sz="1400" b="1" dirty="0"/>
          </a:p>
          <a:p>
            <a:pPr algn="ctr"/>
            <a:r>
              <a:rPr lang="hu-HU" b="1" dirty="0"/>
              <a:t>82 350 fő </a:t>
            </a:r>
          </a:p>
          <a:p>
            <a:pPr algn="ctr"/>
            <a:r>
              <a:rPr lang="hu-HU" sz="1600" dirty="0"/>
              <a:t>fogyatékos diák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49926" y="3447027"/>
            <a:ext cx="2568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kis számtan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56143F06-3E8D-4962-9F76-65CBA94AC2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686" y="4043266"/>
            <a:ext cx="2221715" cy="1296000"/>
          </a:xfrm>
          <a:prstGeom prst="rect">
            <a:avLst/>
          </a:prstGeom>
        </p:spPr>
      </p:pic>
      <p:pic>
        <p:nvPicPr>
          <p:cNvPr id="18" name="Tartalom helye 11">
            <a:extLst>
              <a:ext uri="{FF2B5EF4-FFF2-40B4-BE49-F238E27FC236}">
                <a16:creationId xmlns:a16="http://schemas.microsoft.com/office/drawing/2014/main" id="{485CCD1C-2FFD-46F8-8270-FA79B5DA56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73603">
            <a:off x="3698896" y="3225575"/>
            <a:ext cx="2052000" cy="1368000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0B0C103B-1C77-4B16-AED6-90FCA1CE54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17375">
            <a:off x="6888192" y="3270697"/>
            <a:ext cx="2083251" cy="1368000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E5911BB7-B4AA-42EF-9CEA-330B406287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76787">
            <a:off x="6693999" y="5227564"/>
            <a:ext cx="181386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7444" y="298162"/>
            <a:ext cx="5391097" cy="648072"/>
          </a:xfrm>
        </p:spPr>
        <p:txBody>
          <a:bodyPr>
            <a:normAutofit/>
          </a:bodyPr>
          <a:lstStyle/>
          <a:p>
            <a:r>
              <a:rPr lang="hu-HU" sz="2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FODISZ munkája</a:t>
            </a:r>
            <a:r>
              <a:rPr lang="hu-HU" sz="1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u-HU" sz="2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számokban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932230" y="1289953"/>
            <a:ext cx="30807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Diákolimpia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600" dirty="0"/>
              <a:t>254 diákolimpiai verseny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Szabadidősport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600" dirty="0"/>
              <a:t>145 mozgásprogram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11 000</a:t>
            </a:r>
            <a:r>
              <a:rPr lang="hu-HU" sz="1600" dirty="0"/>
              <a:t> gyermek és fiatal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200</a:t>
            </a:r>
            <a:r>
              <a:rPr lang="hu-HU" sz="1600" dirty="0"/>
              <a:t> sportszakember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50</a:t>
            </a:r>
            <a:r>
              <a:rPr lang="hu-HU" sz="1600" dirty="0"/>
              <a:t> helyszín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18 sportág</a:t>
            </a:r>
            <a:r>
              <a:rPr lang="hu-HU" sz="1600" dirty="0"/>
              <a:t>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600" dirty="0"/>
              <a:t>atlétika, labdarúgás, úszás, kézilabda, kosárlabda, </a:t>
            </a:r>
            <a:r>
              <a:rPr lang="hu-HU" sz="1600" dirty="0" err="1"/>
              <a:t>boccia</a:t>
            </a:r>
            <a:r>
              <a:rPr lang="hu-HU" sz="1600" dirty="0"/>
              <a:t>, asztalitenisz (showdown), röplabda, mezei futás, sakk, </a:t>
            </a:r>
            <a:r>
              <a:rPr lang="hu-HU" sz="1600" dirty="0" err="1"/>
              <a:t>ergométeres</a:t>
            </a:r>
            <a:r>
              <a:rPr lang="hu-HU" sz="1600" dirty="0"/>
              <a:t> evezés, játékos sorverseny, horgászat, tollaslabda, csörgőlabda, judo, </a:t>
            </a:r>
            <a:r>
              <a:rPr lang="hu-HU" sz="1600" dirty="0" err="1"/>
              <a:t>szkander</a:t>
            </a:r>
            <a:r>
              <a:rPr lang="hu-HU" sz="1600" dirty="0"/>
              <a:t>, karate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975C15C-8490-4A79-BF7B-07851A10C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209807"/>
            <a:ext cx="1899884" cy="85828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2831744-FC41-4321-B232-ECBDFFFA4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91" y="5733256"/>
            <a:ext cx="864096" cy="864096"/>
          </a:xfrm>
          <a:prstGeom prst="rect">
            <a:avLst/>
          </a:prstGeom>
        </p:spPr>
      </p:pic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59E42BD4-A299-4970-9D51-490424390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0280450">
            <a:off x="559926" y="1421297"/>
            <a:ext cx="2213335" cy="1581879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668AEB90-AC35-4F99-9587-BD0965268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9934">
            <a:off x="6075535" y="1325449"/>
            <a:ext cx="2391691" cy="1596252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B566386-C51C-4A4B-BC95-125439E8E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259" y="2865250"/>
            <a:ext cx="1643185" cy="210174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BDE1630C-E078-4809-81C1-8B5FF2F92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78270">
            <a:off x="6112243" y="2640491"/>
            <a:ext cx="2215455" cy="1482207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32750615-27E3-45DF-BF2D-26CF95300C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05702">
            <a:off x="6238998" y="4257370"/>
            <a:ext cx="2412743" cy="157248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0FF0EE5-7ECA-4D73-95A0-EBB5D3745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062415">
            <a:off x="1079376" y="4580421"/>
            <a:ext cx="2028333" cy="15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71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hdsf.hu/wp-content/uploads/2015/01/MHSSZ_logo_2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062" y="1230586"/>
            <a:ext cx="1431326" cy="14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249517"/>
            <a:ext cx="6408712" cy="706090"/>
          </a:xfrm>
        </p:spPr>
        <p:txBody>
          <a:bodyPr>
            <a:norm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MHSSZ, MSZSZ, MSOSZ</a:t>
            </a:r>
          </a:p>
        </p:txBody>
      </p:sp>
      <p:sp>
        <p:nvSpPr>
          <p:cNvPr id="3" name="Téglalap 2"/>
          <p:cNvSpPr/>
          <p:nvPr/>
        </p:nvSpPr>
        <p:spPr>
          <a:xfrm>
            <a:off x="10345" y="828279"/>
            <a:ext cx="6865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MAGYAR HALLÁSSÉRÜLTEK SPORTSZÖVETSÉGE (MHSSZ)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" y="1123922"/>
            <a:ext cx="788436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1912</a:t>
            </a:r>
            <a:r>
              <a:rPr lang="hu-HU" sz="1500" dirty="0"/>
              <a:t>: Megalakul a Siketek Sport Klubja (SSC)</a:t>
            </a:r>
            <a:endParaRPr lang="hu-HU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1931</a:t>
            </a:r>
            <a:r>
              <a:rPr lang="hu-HU" sz="1500" dirty="0"/>
              <a:t>: Nürnberg, első magyar </a:t>
            </a:r>
            <a:r>
              <a:rPr lang="hu-HU" sz="1500" dirty="0" err="1"/>
              <a:t>siketlimpiai</a:t>
            </a:r>
            <a:r>
              <a:rPr lang="hu-HU" sz="1500" dirty="0"/>
              <a:t> aranyérem; </a:t>
            </a:r>
            <a:r>
              <a:rPr lang="hu-HU" sz="1500" dirty="0" err="1"/>
              <a:t>Kraszner</a:t>
            </a:r>
            <a:r>
              <a:rPr lang="hu-HU" sz="1500" dirty="0"/>
              <a:t> Vilma úszás</a:t>
            </a:r>
            <a:endParaRPr lang="hu-HU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1997</a:t>
            </a:r>
            <a:r>
              <a:rPr lang="hu-HU" sz="1500" dirty="0"/>
              <a:t>: Megalakul a Magyar Siketek és Nagyothallók Sportszövetsége (MHSSZ)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18 sportág</a:t>
            </a:r>
            <a:r>
              <a:rPr lang="hu-HU" sz="1500" dirty="0"/>
              <a:t>: asztalitenisz, atlétika, </a:t>
            </a:r>
            <a:r>
              <a:rPr lang="hu-HU" sz="1500" dirty="0" err="1"/>
              <a:t>bowling</a:t>
            </a:r>
            <a:r>
              <a:rPr lang="hu-HU" sz="1500" dirty="0"/>
              <a:t>, </a:t>
            </a:r>
            <a:r>
              <a:rPr lang="hu-HU" sz="1500" dirty="0" err="1"/>
              <a:t>curling</a:t>
            </a:r>
            <a:r>
              <a:rPr lang="hu-HU" sz="1500" dirty="0"/>
              <a:t>, jégkorong, judo, kerékpár, kézilabda, labdarúgás  (</a:t>
            </a:r>
            <a:r>
              <a:rPr lang="hu-HU" sz="1500" dirty="0" err="1"/>
              <a:t>futsal</a:t>
            </a:r>
            <a:r>
              <a:rPr lang="hu-HU" sz="1500" dirty="0"/>
              <a:t>), röplabda, sakk, sí, sporthorgászat, sportlövészet, strandröplabda, tájékozódási futás, tenisz, úszás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Az első fogyatékos Nemzet Sportolója: </a:t>
            </a:r>
            <a:r>
              <a:rPr lang="hu-HU" sz="1500" b="1" dirty="0" err="1"/>
              <a:t>Weltner</a:t>
            </a:r>
            <a:r>
              <a:rPr lang="hu-HU" sz="1500" b="1" dirty="0"/>
              <a:t> Györgyné </a:t>
            </a:r>
            <a:r>
              <a:rPr lang="hu-HU" sz="1500" b="1" dirty="0" err="1"/>
              <a:t>Ivánkai</a:t>
            </a:r>
            <a:r>
              <a:rPr lang="hu-HU" sz="1500" b="1" dirty="0"/>
              <a:t> Mária, siket asztaliteniszező</a:t>
            </a:r>
          </a:p>
        </p:txBody>
      </p:sp>
      <p:sp>
        <p:nvSpPr>
          <p:cNvPr id="6" name="Téglalap 5"/>
          <p:cNvSpPr/>
          <p:nvPr/>
        </p:nvSpPr>
        <p:spPr>
          <a:xfrm>
            <a:off x="10345" y="279448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MAGYAR SZERVÁTÜLTETETTEK ORSZÁGOS SPORT, KULTURÁLIS ÉS ÉRDEKVÉDELMI SZÖVETSÉGE (MSZSZ)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345" y="3394094"/>
            <a:ext cx="7571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1987</a:t>
            </a:r>
            <a:r>
              <a:rPr lang="hu-HU" sz="1500" dirty="0"/>
              <a:t>: Innsbruck, a magyar csapat először vett részt a Szervátültetettek Világjátékán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1998</a:t>
            </a:r>
            <a:r>
              <a:rPr lang="hu-HU" sz="1500" dirty="0"/>
              <a:t>: Megalakul a Magyar Szervátültetettek Országos Sport, Kulturális és Érdekvédelmi Szövetsége (MSZSZ)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8 sportág</a:t>
            </a:r>
            <a:r>
              <a:rPr lang="hu-HU" sz="1500" dirty="0"/>
              <a:t>: asztalitenisz, atlétika, </a:t>
            </a:r>
            <a:r>
              <a:rPr lang="hu-HU" sz="1500" dirty="0" err="1"/>
              <a:t>bowling</a:t>
            </a:r>
            <a:r>
              <a:rPr lang="hu-HU" sz="1500" dirty="0"/>
              <a:t>, darts, </a:t>
            </a:r>
            <a:r>
              <a:rPr lang="hu-HU" sz="1500" dirty="0" err="1"/>
              <a:t>petanque</a:t>
            </a:r>
            <a:r>
              <a:rPr lang="hu-HU" sz="1500" dirty="0"/>
              <a:t>, tenisz, tollaslabda, úszás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/>
              <a:t>5000 magyar szervátültetett, 20 régiós tagegyesület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2020. év fogyatékos sportolója: Berente Judit, vesetranszplantált sportoló</a:t>
            </a:r>
          </a:p>
        </p:txBody>
      </p:sp>
      <p:sp>
        <p:nvSpPr>
          <p:cNvPr id="8" name="Téglalap 7"/>
          <p:cNvSpPr/>
          <p:nvPr/>
        </p:nvSpPr>
        <p:spPr>
          <a:xfrm>
            <a:off x="1" y="4841246"/>
            <a:ext cx="7460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MAGYAR SPECIÁLIS OLIMPIA SZÖVETSÉG (MSOSZ)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345" y="5129306"/>
            <a:ext cx="773000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1989</a:t>
            </a:r>
            <a:r>
              <a:rPr lang="hu-HU" sz="1500" dirty="0"/>
              <a:t>: Megalakul a Magyar Speciális Olimpia Szövetség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1991</a:t>
            </a:r>
            <a:r>
              <a:rPr lang="hu-HU" sz="1500" dirty="0"/>
              <a:t>: Minneapolis, első Speciális Olimpia Nyári Világjátékok, ahol hazánkat képviselték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21 sportág</a:t>
            </a:r>
            <a:r>
              <a:rPr lang="hu-HU" sz="1500" dirty="0"/>
              <a:t>: asztalitenisz, atlétika, alpesi sí, bocsa, </a:t>
            </a:r>
            <a:r>
              <a:rPr lang="hu-HU" sz="1500" dirty="0" err="1"/>
              <a:t>bowling</a:t>
            </a:r>
            <a:r>
              <a:rPr lang="hu-HU" sz="1500" dirty="0"/>
              <a:t>, erőemelés, görkorcsolya, hófutás, judo, kerékpár, kézilabda, kosárlabda, korcsolya, labdarúgás, MATP, műkorcsolya, padlóhoki, tenisz, tollaslabda, torna, úszás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/>
              <a:t>Évente több mint 80 hazai versenyrendezés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2019. év fogyatékos csapata: férfi speciális olimpiai kosárlabda-válogatott</a:t>
            </a:r>
          </a:p>
        </p:txBody>
      </p:sp>
      <p:pic>
        <p:nvPicPr>
          <p:cNvPr id="11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35" y="2713547"/>
            <a:ext cx="2275552" cy="227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98" y="4866577"/>
            <a:ext cx="1907233" cy="190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14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r="3538"/>
          <a:stretch/>
        </p:blipFill>
        <p:spPr>
          <a:xfrm>
            <a:off x="4728598" y="4703483"/>
            <a:ext cx="2984281" cy="216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r="30598"/>
          <a:stretch/>
        </p:blipFill>
        <p:spPr>
          <a:xfrm>
            <a:off x="7337018" y="4703483"/>
            <a:ext cx="1815277" cy="216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ÉV SPORTOLÓJA GÁLA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748464" cy="3672408"/>
          </a:xfrm>
        </p:spPr>
        <p:txBody>
          <a:bodyPr>
            <a:normAutofit fontScale="47500" lnSpcReduction="20000"/>
          </a:bodyPr>
          <a:lstStyle/>
          <a:p>
            <a:r>
              <a:rPr lang="hu-HU" sz="3600" b="1" dirty="0">
                <a:latin typeface="+mn-lt"/>
              </a:rPr>
              <a:t>2015 óta hirdetik és ünneplik együtt az év ép és fogyatékos sportolóit</a:t>
            </a:r>
          </a:p>
          <a:p>
            <a:r>
              <a:rPr lang="hu-HU" sz="3600" b="1" dirty="0" err="1">
                <a:latin typeface="+mn-lt"/>
              </a:rPr>
              <a:t>Parasportban</a:t>
            </a:r>
            <a:r>
              <a:rPr lang="hu-HU" sz="3600" b="1" dirty="0">
                <a:latin typeface="+mn-lt"/>
              </a:rPr>
              <a:t> négy kategória</a:t>
            </a:r>
            <a:r>
              <a:rPr lang="hu-HU" sz="3600" dirty="0">
                <a:latin typeface="+mn-lt"/>
              </a:rPr>
              <a:t>: </a:t>
            </a:r>
          </a:p>
          <a:p>
            <a:pPr lvl="1"/>
            <a:r>
              <a:rPr lang="hu-HU" sz="3600" dirty="0">
                <a:latin typeface="+mn-lt"/>
              </a:rPr>
              <a:t>Az év fogyatékos férfi sportolója</a:t>
            </a:r>
          </a:p>
          <a:p>
            <a:pPr lvl="1"/>
            <a:r>
              <a:rPr lang="hu-HU" sz="3600" dirty="0">
                <a:latin typeface="+mn-lt"/>
              </a:rPr>
              <a:t>Az év fogyatékos női sportolója</a:t>
            </a:r>
          </a:p>
          <a:p>
            <a:pPr lvl="1"/>
            <a:r>
              <a:rPr lang="hu-HU" sz="3600" dirty="0">
                <a:latin typeface="+mn-lt"/>
              </a:rPr>
              <a:t>Az év fogyatékos csapata </a:t>
            </a:r>
          </a:p>
          <a:p>
            <a:pPr lvl="1"/>
            <a:r>
              <a:rPr lang="hu-HU" sz="3600" dirty="0">
                <a:latin typeface="+mn-lt"/>
              </a:rPr>
              <a:t>Az év fogyatékos sportolókkal foglalkozó edzője</a:t>
            </a:r>
          </a:p>
          <a:p>
            <a:r>
              <a:rPr lang="hu-HU" sz="3600" b="1" dirty="0">
                <a:latin typeface="+mn-lt"/>
              </a:rPr>
              <a:t>Jelöltek: </a:t>
            </a:r>
            <a:r>
              <a:rPr lang="hu-HU" sz="3600" b="1" dirty="0" err="1">
                <a:latin typeface="+mn-lt"/>
              </a:rPr>
              <a:t>parasportolók</a:t>
            </a:r>
            <a:r>
              <a:rPr lang="hu-HU" sz="3600" b="1" dirty="0">
                <a:latin typeface="+mn-lt"/>
              </a:rPr>
              <a:t>, hallássérültek, szervátültetettek, speciális olimpikonok</a:t>
            </a:r>
          </a:p>
          <a:p>
            <a:r>
              <a:rPr lang="hu-HU" sz="3600" b="1" dirty="0">
                <a:latin typeface="+mn-lt"/>
              </a:rPr>
              <a:t>2019. év fogyatékos sportolói:</a:t>
            </a:r>
          </a:p>
          <a:p>
            <a:pPr lvl="1"/>
            <a:r>
              <a:rPr lang="hu-HU" sz="3600" dirty="0">
                <a:latin typeface="+mn-lt"/>
              </a:rPr>
              <a:t>Az év fogyatékos férfi sportolója: </a:t>
            </a:r>
            <a:r>
              <a:rPr lang="hu-HU" sz="3600" b="1" dirty="0">
                <a:latin typeface="+mn-lt"/>
              </a:rPr>
              <a:t>Kiss Péter Pál</a:t>
            </a:r>
          </a:p>
          <a:p>
            <a:pPr lvl="1"/>
            <a:r>
              <a:rPr lang="hu-HU" sz="3600" dirty="0">
                <a:latin typeface="+mn-lt"/>
              </a:rPr>
              <a:t>Az év fogyatékos női sportolója: </a:t>
            </a:r>
            <a:r>
              <a:rPr lang="hu-HU" sz="3600" b="1" dirty="0">
                <a:latin typeface="+mn-lt"/>
              </a:rPr>
              <a:t>Ekler Luca</a:t>
            </a:r>
          </a:p>
          <a:p>
            <a:pPr lvl="1"/>
            <a:r>
              <a:rPr lang="hu-HU" sz="3600" dirty="0">
                <a:latin typeface="+mn-lt"/>
              </a:rPr>
              <a:t>Az év fogyatékos csapata: </a:t>
            </a:r>
            <a:r>
              <a:rPr lang="hu-HU" sz="3600" b="1" dirty="0">
                <a:latin typeface="+mn-lt"/>
              </a:rPr>
              <a:t>férfi speciális olimpiai kosárlabda-válogatott</a:t>
            </a:r>
          </a:p>
          <a:p>
            <a:pPr lvl="1"/>
            <a:r>
              <a:rPr lang="hu-HU" sz="3600" dirty="0">
                <a:latin typeface="+mn-lt"/>
              </a:rPr>
              <a:t>Az év fogyatékos sportolókkal foglalkozó edzője: </a:t>
            </a:r>
            <a:r>
              <a:rPr lang="hu-HU" sz="3600" b="1" dirty="0">
                <a:latin typeface="+mn-lt"/>
              </a:rPr>
              <a:t>Szabó Álmos</a:t>
            </a:r>
          </a:p>
          <a:p>
            <a:r>
              <a:rPr lang="hu-HU" sz="3600" b="1" dirty="0">
                <a:latin typeface="+mn-lt"/>
              </a:rPr>
              <a:t>2020. év fogyatékos sportolója: Berente Judit</a:t>
            </a:r>
          </a:p>
          <a:p>
            <a:pPr lvl="1"/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6" r="29074" b="6850"/>
          <a:stretch/>
        </p:blipFill>
        <p:spPr>
          <a:xfrm>
            <a:off x="0" y="4703483"/>
            <a:ext cx="1378811" cy="216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6" r="34410"/>
          <a:stretch/>
        </p:blipFill>
        <p:spPr>
          <a:xfrm>
            <a:off x="1378811" y="4703483"/>
            <a:ext cx="1517920" cy="216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731" y="4703483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0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 bwMode="auto">
          <a:xfrm>
            <a:off x="323849" y="1700808"/>
            <a:ext cx="859631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 sz="4100" b="1" dirty="0">
                <a:solidFill>
                  <a:srgbClr val="595959"/>
                </a:solidFill>
              </a:rPr>
              <a:t>KÖSZÖNJÜK FIGYELMETEKET!</a:t>
            </a: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323849" y="2852936"/>
            <a:ext cx="8596313" cy="23042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MAGYAR PARALIMPIAI BIZOTTSÁG </a:t>
            </a: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FOGYATÉKOSOK ORSZÁGOS DIÁK-, VERSENY- ÉS SZABADIDŐSPORT SZÖVETSÉG</a:t>
            </a: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www.hparalimpia.hu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www.fodisz.hu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endParaRPr lang="hu-HU" sz="25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634051"/>
            <a:ext cx="2232674" cy="8432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09994"/>
            <a:ext cx="1224136" cy="11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6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MPN LÉLEKMOZGATÓ PROGRAM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Kép 2" descr="montázs lélekmozgató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238316"/>
            <a:ext cx="820891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1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MPN LÉLEKMOZGATÓ PROGRAM</a:t>
            </a:r>
            <a:endParaRPr lang="hu-HU" sz="3200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19" y="1052736"/>
            <a:ext cx="8507288" cy="4281339"/>
          </a:xfrm>
        </p:spPr>
        <p:txBody>
          <a:bodyPr>
            <a:normAutofit/>
          </a:bodyPr>
          <a:lstStyle/>
          <a:p>
            <a:pPr algn="just"/>
            <a:r>
              <a:rPr lang="hu-HU" sz="2000" dirty="0">
                <a:latin typeface="+mn-lt"/>
              </a:rPr>
              <a:t>A Magyar Országgyűlés 2017. decemberi 12-i ülésén határozatába foglalta, hogy minden év február 22-én, a Magyar Mozgáskorlátozottak </a:t>
            </a:r>
            <a:r>
              <a:rPr lang="hu-HU" sz="2000" dirty="0" err="1">
                <a:latin typeface="+mn-lt"/>
              </a:rPr>
              <a:t>Halassy</a:t>
            </a:r>
            <a:r>
              <a:rPr lang="hu-HU" sz="2000" dirty="0">
                <a:latin typeface="+mn-lt"/>
              </a:rPr>
              <a:t> Olivér Sportegyesülete 1970-es alapításának napján ünnepeljük a Magyar Parasport Napját. Az első megemlékezésre így 2018. február 22-én került sor.</a:t>
            </a:r>
          </a:p>
          <a:p>
            <a:pPr algn="just"/>
            <a:r>
              <a:rPr lang="hu-HU" sz="2000" dirty="0">
                <a:latin typeface="+mn-lt"/>
              </a:rPr>
              <a:t>A mai magyar </a:t>
            </a:r>
            <a:r>
              <a:rPr lang="hu-HU" sz="2000" dirty="0" err="1">
                <a:latin typeface="+mn-lt"/>
              </a:rPr>
              <a:t>parasport</a:t>
            </a:r>
            <a:r>
              <a:rPr lang="hu-HU" sz="2000" dirty="0">
                <a:latin typeface="+mn-lt"/>
              </a:rPr>
              <a:t> kialakulásában döntő jelentőségű volt az első, intézményesített sportszervezet létrehozása, az alapításban olyan legendák vettek részt, mint Tauber Zoltán, hazánk első </a:t>
            </a:r>
            <a:r>
              <a:rPr lang="hu-HU" sz="2000" dirty="0" err="1">
                <a:latin typeface="+mn-lt"/>
              </a:rPr>
              <a:t>paralimpiai</a:t>
            </a:r>
            <a:r>
              <a:rPr lang="hu-HU" sz="2000" dirty="0">
                <a:latin typeface="+mn-lt"/>
              </a:rPr>
              <a:t> bajnoka vagy Fejes András, aki az első magyar </a:t>
            </a:r>
            <a:r>
              <a:rPr lang="hu-HU" sz="2000" dirty="0" err="1">
                <a:latin typeface="+mn-lt"/>
              </a:rPr>
              <a:t>paralimpiai</a:t>
            </a:r>
            <a:r>
              <a:rPr lang="hu-HU" sz="2000" dirty="0">
                <a:latin typeface="+mn-lt"/>
              </a:rPr>
              <a:t> érmet nyerte.</a:t>
            </a:r>
          </a:p>
          <a:p>
            <a:pPr algn="just"/>
            <a:r>
              <a:rPr lang="hu-HU" sz="2000" dirty="0">
                <a:latin typeface="+mn-lt"/>
              </a:rPr>
              <a:t>A </a:t>
            </a:r>
            <a:r>
              <a:rPr lang="hu-HU" sz="2000" dirty="0" err="1">
                <a:latin typeface="+mn-lt"/>
              </a:rPr>
              <a:t>paralimpia</a:t>
            </a:r>
            <a:r>
              <a:rPr lang="hu-HU" sz="2000" dirty="0">
                <a:latin typeface="+mn-lt"/>
              </a:rPr>
              <a:t> mottója: „a lélek mozgásban”. Ha a lélek mozdul, a szándék, akarat, elszántság, céltudatosság és az érzelem feltör, a testet mozgásra, cselekvésre kényszeríti. Ahhoz, hogy a lélek mozduljon, megismerés, tapasztalás, megértés, befogadás, azonosulás szükséges.</a:t>
            </a:r>
            <a:endParaRPr lang="hu-HU" sz="1600" dirty="0">
              <a:latin typeface="+mn-lt"/>
            </a:endParaRPr>
          </a:p>
          <a:p>
            <a:pPr marL="400050" lvl="1" indent="0">
              <a:buNone/>
            </a:pPr>
            <a:r>
              <a:rPr lang="hu-HU" sz="2000" dirty="0">
                <a:latin typeface="+mn-lt"/>
              </a:rPr>
              <a:t>LÉLEKMOZGATÓ névre keresztelt programunkkal ezt kívánjuk segíteni.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63" y="5406083"/>
            <a:ext cx="5632001" cy="129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10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480720" cy="706090"/>
          </a:xfrm>
        </p:spPr>
        <p:txBody>
          <a:bodyPr>
            <a:no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NEM MINDEN PARASPORT PARALIMPIAI SPORT, DE MINDEN PARALIMPIAI SPORT PARASPORT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256584"/>
          </a:xfrm>
        </p:spPr>
        <p:txBody>
          <a:bodyPr>
            <a:normAutofit lnSpcReduction="10000"/>
          </a:bodyPr>
          <a:lstStyle/>
          <a:p>
            <a:r>
              <a:rPr lang="hu-HU" sz="1800" dirty="0">
                <a:latin typeface="+mn-lt"/>
              </a:rPr>
              <a:t>A </a:t>
            </a:r>
            <a:r>
              <a:rPr lang="hu-HU" sz="1800" dirty="0" err="1">
                <a:latin typeface="+mn-lt"/>
              </a:rPr>
              <a:t>para</a:t>
            </a:r>
            <a:r>
              <a:rPr lang="hu-HU" sz="1800" dirty="0">
                <a:latin typeface="+mn-lt"/>
              </a:rPr>
              <a:t> szó jelentése: párhuzamos</a:t>
            </a:r>
          </a:p>
          <a:p>
            <a:r>
              <a:rPr lang="hu-HU" sz="1800" dirty="0">
                <a:latin typeface="+mn-lt"/>
              </a:rPr>
              <a:t>A </a:t>
            </a:r>
            <a:r>
              <a:rPr lang="hu-HU" sz="1800" dirty="0" err="1">
                <a:latin typeface="+mn-lt"/>
              </a:rPr>
              <a:t>parasport</a:t>
            </a:r>
            <a:r>
              <a:rPr lang="hu-HU" sz="1800" dirty="0">
                <a:latin typeface="+mn-lt"/>
              </a:rPr>
              <a:t> </a:t>
            </a:r>
            <a:r>
              <a:rPr lang="hu-HU" sz="1800" dirty="0" err="1">
                <a:latin typeface="+mn-lt"/>
              </a:rPr>
              <a:t>a</a:t>
            </a:r>
            <a:r>
              <a:rPr lang="hu-HU" sz="1800" dirty="0">
                <a:latin typeface="+mn-lt"/>
              </a:rPr>
              <a:t> fogyatékos emberek által gyakorolható sportágak gyűjtőneve.</a:t>
            </a:r>
          </a:p>
          <a:p>
            <a:r>
              <a:rPr lang="hu-HU" sz="1800" dirty="0">
                <a:latin typeface="+mn-lt"/>
              </a:rPr>
              <a:t>5+1 fogyatékossági típus: </a:t>
            </a:r>
          </a:p>
          <a:p>
            <a:pPr lvl="1"/>
            <a:r>
              <a:rPr lang="hu-HU" sz="1800" dirty="0">
                <a:latin typeface="+mn-lt"/>
              </a:rPr>
              <a:t>látás</a:t>
            </a:r>
          </a:p>
          <a:p>
            <a:pPr lvl="1"/>
            <a:r>
              <a:rPr lang="hu-HU" sz="1800" dirty="0">
                <a:latin typeface="+mn-lt"/>
              </a:rPr>
              <a:t>hallás</a:t>
            </a:r>
          </a:p>
          <a:p>
            <a:pPr lvl="1"/>
            <a:r>
              <a:rPr lang="hu-HU" sz="1800" dirty="0">
                <a:latin typeface="+mn-lt"/>
              </a:rPr>
              <a:t>beszéd*</a:t>
            </a:r>
          </a:p>
          <a:p>
            <a:pPr lvl="1"/>
            <a:r>
              <a:rPr lang="hu-HU" sz="1800" dirty="0">
                <a:latin typeface="+mn-lt"/>
              </a:rPr>
              <a:t>mozgás</a:t>
            </a:r>
          </a:p>
          <a:p>
            <a:pPr lvl="1"/>
            <a:r>
              <a:rPr lang="hu-HU" sz="1800" dirty="0">
                <a:latin typeface="+mn-lt"/>
              </a:rPr>
              <a:t>értelmi </a:t>
            </a:r>
          </a:p>
          <a:p>
            <a:pPr lvl="1"/>
            <a:r>
              <a:rPr lang="hu-HU" sz="1800" dirty="0">
                <a:latin typeface="+mn-lt"/>
              </a:rPr>
              <a:t>+ szervátültetett</a:t>
            </a:r>
          </a:p>
          <a:p>
            <a:pPr marL="400050" lvl="1" indent="0">
              <a:buNone/>
            </a:pPr>
            <a:r>
              <a:rPr lang="hu-HU" sz="1600" i="1" dirty="0">
                <a:latin typeface="+mn-lt"/>
              </a:rPr>
              <a:t>* </a:t>
            </a:r>
            <a:r>
              <a:rPr lang="hu-HU" sz="1400" i="1" dirty="0">
                <a:latin typeface="+mn-lt"/>
              </a:rPr>
              <a:t>Mivel a beszédfogyatékosság a sport világában nem jelent olyan akadályozottságot, amely speciális körülmények, feltételek biztosítását igényli, másrészt a beszédfogyatékosság sok esetben más fogyatékossági típussal együtt jelenik meg, a sportrendszerben nincs külön versenyrendszere a beszédfogyatékossággal élő embertársainknak. </a:t>
            </a:r>
          </a:p>
          <a:p>
            <a:pPr marL="0" indent="0">
              <a:buNone/>
            </a:pPr>
            <a:endParaRPr lang="hu-HU" sz="1100" dirty="0">
              <a:latin typeface="+mn-lt"/>
            </a:endParaRPr>
          </a:p>
          <a:p>
            <a:pPr marL="0" indent="0">
              <a:buNone/>
            </a:pPr>
            <a:r>
              <a:rPr lang="hu-HU" sz="2400" dirty="0">
                <a:latin typeface="+mn-lt"/>
              </a:rPr>
              <a:t>Helyes szóhasználat:</a:t>
            </a:r>
          </a:p>
          <a:p>
            <a:pPr marL="400050" lvl="1" indent="0">
              <a:buNone/>
            </a:pPr>
            <a:r>
              <a:rPr lang="hu-HU" sz="1600" dirty="0">
                <a:latin typeface="+mn-lt"/>
              </a:rPr>
              <a:t>SIKET – </a:t>
            </a:r>
            <a:r>
              <a:rPr lang="hu-HU" sz="1600" strike="sngStrike" dirty="0">
                <a:latin typeface="+mn-lt"/>
              </a:rPr>
              <a:t>süket</a:t>
            </a:r>
            <a:r>
              <a:rPr lang="hu-HU" sz="1600" dirty="0">
                <a:latin typeface="+mn-lt"/>
              </a:rPr>
              <a:t> </a:t>
            </a:r>
          </a:p>
          <a:p>
            <a:pPr marL="400050" lvl="1" indent="0">
              <a:buNone/>
            </a:pPr>
            <a:r>
              <a:rPr lang="hu-HU" sz="1600" dirty="0">
                <a:latin typeface="+mn-lt"/>
              </a:rPr>
              <a:t>ÉRTELMI FOGYATÉKOS – </a:t>
            </a:r>
            <a:r>
              <a:rPr lang="hu-HU" sz="1600" strike="sngStrike" dirty="0">
                <a:latin typeface="+mn-lt"/>
              </a:rPr>
              <a:t>szellemi fogyatékos</a:t>
            </a:r>
            <a:r>
              <a:rPr lang="hu-HU" sz="1600" dirty="0">
                <a:latin typeface="+mn-lt"/>
              </a:rPr>
              <a:t> </a:t>
            </a:r>
          </a:p>
          <a:p>
            <a:pPr marL="400050" lvl="1" indent="0">
              <a:buNone/>
            </a:pPr>
            <a:r>
              <a:rPr lang="hu-HU" sz="1600" dirty="0">
                <a:latin typeface="+mn-lt"/>
              </a:rPr>
              <a:t>KEREKESSZÉK – </a:t>
            </a:r>
            <a:r>
              <a:rPr lang="hu-HU" sz="1600" strike="sngStrike" dirty="0">
                <a:latin typeface="+mn-lt"/>
              </a:rPr>
              <a:t>tolószék</a:t>
            </a:r>
            <a:r>
              <a:rPr lang="hu-HU" sz="1600" dirty="0">
                <a:latin typeface="+mn-lt"/>
              </a:rPr>
              <a:t> </a:t>
            </a:r>
          </a:p>
          <a:p>
            <a:pPr marL="400050" lvl="1" indent="0">
              <a:buNone/>
            </a:pPr>
            <a:r>
              <a:rPr lang="hu-HU" sz="1600" dirty="0">
                <a:latin typeface="+mn-lt"/>
              </a:rPr>
              <a:t>ÉP – </a:t>
            </a:r>
            <a:r>
              <a:rPr lang="hu-HU" sz="1600" strike="sngStrike" dirty="0">
                <a:latin typeface="+mn-lt"/>
              </a:rPr>
              <a:t>egészséges</a:t>
            </a:r>
            <a:r>
              <a:rPr lang="hu-HU" sz="1600" dirty="0">
                <a:latin typeface="+mn-lt"/>
              </a:rPr>
              <a:t> </a:t>
            </a:r>
          </a:p>
          <a:p>
            <a:pPr marL="400050" lvl="1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151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a PARALIMPIAI MOZGALOM TÖRTÉNETE, hazai vonatkozása</a:t>
            </a:r>
            <a:endParaRPr lang="hu-H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3560" y="3219351"/>
            <a:ext cx="8460432" cy="3429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1929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: Nyomorékok Sport Egyesülete (NYSE)</a:t>
            </a:r>
          </a:p>
          <a:p>
            <a:pPr>
              <a:lnSpc>
                <a:spcPct val="120000"/>
              </a:lnSpc>
            </a:pPr>
            <a:r>
              <a:rPr lang="hu-HU" altLang="hu-HU" sz="2300" b="1" u="sng" dirty="0">
                <a:latin typeface="+mn-lt"/>
                <a:cs typeface="Calibri" panose="020F0502020204030204" pitchFamily="34" charset="0"/>
              </a:rPr>
              <a:t>1970. </a:t>
            </a:r>
            <a:r>
              <a:rPr lang="hu-HU" altLang="hu-HU" sz="2300" u="sng" dirty="0">
                <a:latin typeface="+mn-lt"/>
                <a:cs typeface="Calibri" panose="020F0502020204030204" pitchFamily="34" charset="0"/>
              </a:rPr>
              <a:t>február 22.: Halassy Olivér Sport Club (HOSC) – Tauber Zoltán, Fejes András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1972: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Heidelberg, első magyar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paralimpiai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 érem; Fejes András atlétika, bronz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1976: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Torontolympiad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, első magyar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paralimpiai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 aranyérem; Tauber Zoltán para asztalitenisz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1983: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Magyarország csatlakozik a Fogyatékosok Nemzetközi Sportszervezetéhez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1984: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New York &amp;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Stoke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Mandeville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– legsikeresebb magyar paralimpiai szereplés– 12 arany, 13 ezüst és 3 bronzérem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1997: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Megalakul a Magyar Paralimpiai Bizottság, mozgássérült, látássérült, enyhén értelmi sérült sportolók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2016: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az MPB Közgyűlése a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Paralimpikonok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 Klubjának jogutódjaként létrehozza a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Paralimpiai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 Bajnokok Klubját – </a:t>
            </a:r>
            <a:r>
              <a:rPr lang="hu-HU" altLang="hu-HU" sz="2300" u="sng" dirty="0">
                <a:latin typeface="+mn-lt"/>
                <a:cs typeface="Calibri" panose="020F0502020204030204" pitchFamily="34" charset="0"/>
              </a:rPr>
              <a:t>hazánknak 26 </a:t>
            </a:r>
            <a:r>
              <a:rPr lang="hu-HU" altLang="hu-HU" sz="2300" u="sng" dirty="0" err="1">
                <a:latin typeface="+mn-lt"/>
                <a:cs typeface="Calibri" panose="020F0502020204030204" pitchFamily="34" charset="0"/>
              </a:rPr>
              <a:t>paralimpiai</a:t>
            </a:r>
            <a:r>
              <a:rPr lang="hu-HU" altLang="hu-HU" sz="2300" u="sng" dirty="0">
                <a:latin typeface="+mn-lt"/>
                <a:cs typeface="Calibri" panose="020F0502020204030204" pitchFamily="34" charset="0"/>
              </a:rPr>
              <a:t> bajnoka van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2017: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A Magyar Paralimpiai Bizottság Köztestületté alakul</a:t>
            </a:r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33" y="1316306"/>
            <a:ext cx="1669860" cy="170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685" y="1506213"/>
            <a:ext cx="2690563" cy="151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107504" y="1372692"/>
            <a:ext cx="49320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II. világháború után</a:t>
            </a:r>
            <a:r>
              <a:rPr lang="hu-HU" sz="1600" dirty="0"/>
              <a:t>: </a:t>
            </a:r>
            <a:r>
              <a:rPr lang="hu-HU" sz="1600" dirty="0" err="1"/>
              <a:t>Stoke</a:t>
            </a:r>
            <a:r>
              <a:rPr lang="hu-HU" sz="1600" dirty="0"/>
              <a:t> </a:t>
            </a:r>
            <a:r>
              <a:rPr lang="hu-HU" sz="1600" dirty="0" err="1"/>
              <a:t>Mandeville</a:t>
            </a:r>
            <a:r>
              <a:rPr lang="hu-HU" sz="1600" dirty="0"/>
              <a:t> – sport általi rehabilitáció, Sir Ludvig </a:t>
            </a:r>
            <a:r>
              <a:rPr lang="hu-HU" sz="1600" dirty="0" err="1"/>
              <a:t>Guttman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1948</a:t>
            </a:r>
            <a:r>
              <a:rPr lang="hu-HU" sz="1600" dirty="0"/>
              <a:t>: </a:t>
            </a:r>
            <a:r>
              <a:rPr lang="hu-HU" sz="1600" dirty="0" err="1"/>
              <a:t>Stoke</a:t>
            </a:r>
            <a:r>
              <a:rPr lang="hu-HU" sz="1600" dirty="0"/>
              <a:t> </a:t>
            </a:r>
            <a:r>
              <a:rPr lang="hu-HU" sz="1600" dirty="0" err="1"/>
              <a:t>Mandeville</a:t>
            </a:r>
            <a:r>
              <a:rPr lang="hu-HU" sz="1600" dirty="0"/>
              <a:t>-i Játékok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1960</a:t>
            </a:r>
            <a:r>
              <a:rPr lang="hu-HU" sz="1600" dirty="0"/>
              <a:t>: Első </a:t>
            </a:r>
            <a:r>
              <a:rPr lang="hu-HU" sz="1600" dirty="0" err="1"/>
              <a:t>paralimpiai</a:t>
            </a:r>
            <a:r>
              <a:rPr lang="hu-HU" sz="1600" dirty="0"/>
              <a:t> játékok, Róma – 4 évente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1988</a:t>
            </a:r>
            <a:r>
              <a:rPr lang="hu-HU" sz="1600" dirty="0"/>
              <a:t>: Olimpia és </a:t>
            </a:r>
            <a:r>
              <a:rPr lang="hu-HU" sz="1600" dirty="0" err="1"/>
              <a:t>paralimpia</a:t>
            </a:r>
            <a:r>
              <a:rPr lang="hu-HU" sz="1600" dirty="0"/>
              <a:t> ugyanazon a helyszínen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1989</a:t>
            </a:r>
            <a:r>
              <a:rPr lang="hu-HU" sz="1600" dirty="0"/>
              <a:t>: Megalakul a Nemzetközi </a:t>
            </a:r>
            <a:r>
              <a:rPr lang="hu-HU" sz="1600" dirty="0" err="1"/>
              <a:t>Paralimpiai</a:t>
            </a:r>
            <a:r>
              <a:rPr lang="hu-HU" sz="1600" dirty="0"/>
              <a:t> Bizottság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464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32000"/>
            <a:r>
              <a:rPr lang="hu-HU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Hazai </a:t>
            </a:r>
            <a:r>
              <a:rPr lang="hu-HU" sz="32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Parasportágak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896544" cy="499715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Alpesi sí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Asztalitenisz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Atlétika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Biatlon, sífutás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 err="1">
                <a:latin typeface="+mn-lt"/>
                <a:cs typeface="Calibri" panose="020F0502020204030204" pitchFamily="34" charset="0"/>
              </a:rPr>
              <a:t>Boccia</a:t>
            </a:r>
            <a:endParaRPr lang="hu-HU" altLang="hu-HU" sz="7200" b="1" dirty="0">
              <a:latin typeface="+mn-lt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 err="1">
                <a:latin typeface="+mn-lt"/>
                <a:cs typeface="Calibri" panose="020F0502020204030204" pitchFamily="34" charset="0"/>
              </a:rPr>
              <a:t>Curling</a:t>
            </a:r>
            <a:endParaRPr lang="hu-HU" altLang="hu-HU" sz="7200" b="1" dirty="0">
              <a:latin typeface="+mn-lt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Csörgőlabda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  <a:cs typeface="Calibri" panose="020F0502020204030204" pitchFamily="34" charset="0"/>
              </a:rPr>
              <a:t>Darts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Erőemelés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Evezés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Íjászat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Jégkorong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Judo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Kajak-kenu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  <a:cs typeface="Calibri" panose="020F0502020204030204" pitchFamily="34" charset="0"/>
              </a:rPr>
              <a:t>Karate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  <a:cs typeface="Calibri" panose="020F0502020204030204" pitchFamily="34" charset="0"/>
              </a:rPr>
              <a:t>Kerekesszékes kézilabda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Kerekesszékes kosárlabda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28606" y="1196752"/>
            <a:ext cx="4896544" cy="511256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Kerekesszékes rögbi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</a:rPr>
              <a:t>Kerekesszékes táncsport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Kerekesszékes tenisz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Kerekesszékes vívás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Kerékpár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Lovaglás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Snowboard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Sportlövészet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</a:rPr>
              <a:t>Szkander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 err="1">
                <a:latin typeface="+mn-lt"/>
              </a:rPr>
              <a:t>Taekwondo</a:t>
            </a:r>
            <a:endParaRPr lang="hu-HU" altLang="hu-HU" sz="7200" b="1" dirty="0">
              <a:latin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Tollaslabda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</a:rPr>
              <a:t>Teke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Triatlon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Úszás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Ülőröplabda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619390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i="1" dirty="0"/>
              <a:t>A vastagított betűvel jelölt sportágak </a:t>
            </a:r>
            <a:r>
              <a:rPr lang="hu-HU" sz="1400" i="1" dirty="0" err="1"/>
              <a:t>paralimpiai</a:t>
            </a:r>
            <a:r>
              <a:rPr lang="hu-HU" sz="1400" i="1" dirty="0"/>
              <a:t> </a:t>
            </a:r>
            <a:r>
              <a:rPr lang="hu-HU" sz="1400" i="1" dirty="0" err="1"/>
              <a:t>sportágak</a:t>
            </a:r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val="133857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13" y="1073383"/>
            <a:ext cx="3611287" cy="288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40760" cy="706090"/>
          </a:xfrm>
        </p:spPr>
        <p:txBody>
          <a:bodyPr>
            <a:no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HÍRES OLIMPIKONOK PARASPORTOLÓKÉNT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4979"/>
            <a:ext cx="1504938" cy="208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2" y="4108073"/>
            <a:ext cx="3553929" cy="262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41" y="4036073"/>
            <a:ext cx="1836659" cy="2700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 flipH="1">
            <a:off x="1084098" y="1008302"/>
            <a:ext cx="48757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/>
              <a:t>Halassy</a:t>
            </a:r>
            <a:r>
              <a:rPr lang="hu-HU" sz="2000" b="1" dirty="0"/>
              <a:t> Olivér</a:t>
            </a:r>
          </a:p>
          <a:p>
            <a:pPr algn="ctr"/>
            <a:r>
              <a:rPr lang="hu-HU" sz="1500" dirty="0"/>
              <a:t>Vízilabda</a:t>
            </a:r>
          </a:p>
          <a:p>
            <a:pPr algn="ctr"/>
            <a:r>
              <a:rPr lang="hu-HU" sz="1400" dirty="0"/>
              <a:t>1928 Amszterdam, Nyári Olimpiai Játékok, ezüstérem</a:t>
            </a:r>
          </a:p>
          <a:p>
            <a:pPr algn="ctr"/>
            <a:r>
              <a:rPr lang="hu-HU" sz="1400" dirty="0"/>
              <a:t>1931 Párizs, Európa-bajnokság, aranyérem</a:t>
            </a:r>
          </a:p>
          <a:p>
            <a:pPr algn="ctr"/>
            <a:r>
              <a:rPr lang="hu-HU" sz="1400" dirty="0"/>
              <a:t>1932 Los Angeles, Nyári Olimpiai Játékok, aranyérem</a:t>
            </a:r>
          </a:p>
          <a:p>
            <a:pPr algn="ctr"/>
            <a:r>
              <a:rPr lang="hu-HU" sz="1400" dirty="0"/>
              <a:t>1934 Magdeburg, Európa-bajnokság, aranyérem</a:t>
            </a:r>
          </a:p>
          <a:p>
            <a:pPr algn="ctr"/>
            <a:r>
              <a:rPr lang="hu-HU" sz="1400" dirty="0"/>
              <a:t>1936 Berlin, Nyári Olimpiai Játékok, aranyérem</a:t>
            </a:r>
          </a:p>
          <a:p>
            <a:pPr algn="ctr"/>
            <a:r>
              <a:rPr lang="hu-HU" sz="1400" dirty="0"/>
              <a:t>1938 London, Európa-bajnokság, aranyérem</a:t>
            </a:r>
          </a:p>
          <a:p>
            <a:pPr algn="ctr"/>
            <a:r>
              <a:rPr lang="hu-HU" sz="1500" dirty="0"/>
              <a:t>Úszás</a:t>
            </a:r>
          </a:p>
          <a:p>
            <a:pPr algn="ctr"/>
            <a:r>
              <a:rPr lang="hu-HU" sz="1400" dirty="0"/>
              <a:t>1931 Párizs, Európa-bajnokság, 1500m gyors aranyérem</a:t>
            </a:r>
          </a:p>
          <a:p>
            <a:endParaRPr lang="hu-HU" sz="1600" dirty="0"/>
          </a:p>
          <a:p>
            <a:endParaRPr lang="hu-HU" sz="1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312270" y="4507873"/>
            <a:ext cx="431966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Takács Károly</a:t>
            </a:r>
          </a:p>
          <a:p>
            <a:pPr algn="ctr"/>
            <a:r>
              <a:rPr lang="hu-HU" sz="1500" dirty="0"/>
              <a:t>Sportlövészet</a:t>
            </a:r>
          </a:p>
          <a:p>
            <a:pPr algn="ctr"/>
            <a:r>
              <a:rPr lang="hu-HU" sz="1400" dirty="0"/>
              <a:t>1939 Luzern, Világbajnokság, csapat aranyérem</a:t>
            </a:r>
          </a:p>
          <a:p>
            <a:pPr algn="ctr"/>
            <a:r>
              <a:rPr lang="hu-HU" sz="1400" dirty="0"/>
              <a:t>1948 London, Nyári Olimpiai Játékok, aranyérem</a:t>
            </a:r>
          </a:p>
          <a:p>
            <a:pPr algn="ctr"/>
            <a:r>
              <a:rPr lang="hu-HU" sz="1400" dirty="0"/>
              <a:t>1952 Helsinki, Nyári Olimpiai Játékok, aranyérem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85787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MAGYAR PARASPORT LEGENDÁI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1"/>
          <a:stretch/>
        </p:blipFill>
        <p:spPr>
          <a:xfrm>
            <a:off x="190570" y="957797"/>
            <a:ext cx="1224000" cy="1931994"/>
          </a:xfrm>
        </p:spPr>
      </p:pic>
      <p:sp>
        <p:nvSpPr>
          <p:cNvPr id="5" name="Szövegdoboz 4"/>
          <p:cNvSpPr txBox="1"/>
          <p:nvPr/>
        </p:nvSpPr>
        <p:spPr>
          <a:xfrm>
            <a:off x="1409715" y="1092105"/>
            <a:ext cx="5061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Tauber Zoltán </a:t>
            </a:r>
          </a:p>
          <a:p>
            <a:r>
              <a:rPr lang="hu-HU" sz="1600" dirty="0"/>
              <a:t>Az első magyar </a:t>
            </a:r>
            <a:r>
              <a:rPr lang="hu-HU" sz="1600" dirty="0" err="1"/>
              <a:t>paralimpiai</a:t>
            </a:r>
            <a:r>
              <a:rPr lang="hu-HU" sz="1600" dirty="0"/>
              <a:t> bajnok</a:t>
            </a:r>
          </a:p>
          <a:p>
            <a:r>
              <a:rPr lang="hu-HU" sz="1600" dirty="0"/>
              <a:t>1976 </a:t>
            </a:r>
            <a:r>
              <a:rPr lang="hu-HU" sz="1600" dirty="0" err="1"/>
              <a:t>Torontolympiad</a:t>
            </a:r>
            <a:r>
              <a:rPr lang="hu-HU" sz="1600" dirty="0"/>
              <a:t>, asztalitenisz egyéni aranyérem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4" t="17452" r="27797" b="32149"/>
          <a:stretch/>
        </p:blipFill>
        <p:spPr>
          <a:xfrm>
            <a:off x="7735516" y="1336108"/>
            <a:ext cx="1224000" cy="167863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866469" y="1799980"/>
            <a:ext cx="58690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/>
              <a:t>dr. Fejes András</a:t>
            </a:r>
          </a:p>
          <a:p>
            <a:pPr algn="r"/>
            <a:r>
              <a:rPr lang="hu-HU" sz="1600" dirty="0"/>
              <a:t>Az első magyar </a:t>
            </a:r>
            <a:r>
              <a:rPr lang="hu-HU" sz="1600" dirty="0" err="1"/>
              <a:t>paralimpiai</a:t>
            </a:r>
            <a:r>
              <a:rPr lang="hu-HU" sz="1600" dirty="0"/>
              <a:t> érmes</a:t>
            </a:r>
          </a:p>
          <a:p>
            <a:pPr algn="r"/>
            <a:r>
              <a:rPr lang="hu-HU" sz="1600" dirty="0"/>
              <a:t>1972 Heidelberg, atlétika, 60m kerekesszékes verseny bronzérem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1" y="2934599"/>
            <a:ext cx="1224321" cy="1620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 flipH="1">
            <a:off x="1409715" y="2915332"/>
            <a:ext cx="65252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Szekeres Pál</a:t>
            </a:r>
          </a:p>
          <a:p>
            <a:r>
              <a:rPr lang="hu-HU" sz="1600" dirty="0"/>
              <a:t>Olimpiai bronzérmes, háromszoros </a:t>
            </a:r>
            <a:r>
              <a:rPr lang="hu-HU" sz="1600" dirty="0" err="1"/>
              <a:t>paralimpiai</a:t>
            </a:r>
            <a:r>
              <a:rPr lang="hu-HU" sz="1600" dirty="0"/>
              <a:t> bajnok tőr- és kardvívó</a:t>
            </a:r>
          </a:p>
          <a:p>
            <a:r>
              <a:rPr lang="hu-HU" sz="1600" dirty="0"/>
              <a:t>1988 Szöul, Nyári Olimpiai Játékok, tőr csapat bronzérem</a:t>
            </a:r>
          </a:p>
          <a:p>
            <a:r>
              <a:rPr lang="hu-HU" sz="1600" dirty="0"/>
              <a:t>1992 Barcelona, Nyári </a:t>
            </a:r>
            <a:r>
              <a:rPr lang="hu-HU" sz="1600" dirty="0" err="1"/>
              <a:t>Paralimpiai</a:t>
            </a:r>
            <a:r>
              <a:rPr lang="hu-HU" sz="1600" dirty="0"/>
              <a:t> Játékok, tőr egyéni aranyérem</a:t>
            </a:r>
          </a:p>
          <a:p>
            <a:r>
              <a:rPr lang="hu-HU" sz="1600" dirty="0"/>
              <a:t>1996 Atlanta, Nyári </a:t>
            </a:r>
            <a:r>
              <a:rPr lang="hu-HU" sz="1600" dirty="0" err="1"/>
              <a:t>Paralimpiai</a:t>
            </a:r>
            <a:r>
              <a:rPr lang="hu-HU" sz="1600" dirty="0"/>
              <a:t> Játékok, tőr és kard egyéni aranyérem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380648" y="4187683"/>
            <a:ext cx="63229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err="1"/>
              <a:t>Vereczkei</a:t>
            </a:r>
            <a:r>
              <a:rPr lang="hu-HU" b="1" dirty="0"/>
              <a:t> Zsolt</a:t>
            </a:r>
          </a:p>
          <a:p>
            <a:pPr algn="r"/>
            <a:r>
              <a:rPr lang="hu-HU" sz="1600" dirty="0"/>
              <a:t>Háromszoros </a:t>
            </a:r>
            <a:r>
              <a:rPr lang="hu-HU" sz="1600" dirty="0" err="1"/>
              <a:t>paralimpiai</a:t>
            </a:r>
            <a:r>
              <a:rPr lang="hu-HU" sz="1600" dirty="0"/>
              <a:t> bajnok úszó</a:t>
            </a:r>
          </a:p>
          <a:p>
            <a:pPr algn="r"/>
            <a:r>
              <a:rPr lang="hu-HU" sz="1600" dirty="0"/>
              <a:t>1992 Barcelona, Nyári </a:t>
            </a:r>
            <a:r>
              <a:rPr lang="hu-HU" sz="1600" dirty="0" err="1"/>
              <a:t>Paralimpiai</a:t>
            </a:r>
            <a:r>
              <a:rPr lang="hu-HU" sz="1600" dirty="0"/>
              <a:t> Játékok, 50m hát S5 aranyérem</a:t>
            </a:r>
          </a:p>
          <a:p>
            <a:pPr algn="r"/>
            <a:r>
              <a:rPr lang="hu-HU" sz="1600" dirty="0"/>
              <a:t>1996 Atlanta, Nyári </a:t>
            </a:r>
            <a:r>
              <a:rPr lang="hu-HU" sz="1600" dirty="0" err="1"/>
              <a:t>Paralimpiai</a:t>
            </a:r>
            <a:r>
              <a:rPr lang="hu-HU" sz="1600" dirty="0"/>
              <a:t> Játékok, 50m hát S5 aranyérem</a:t>
            </a:r>
          </a:p>
          <a:p>
            <a:pPr algn="r"/>
            <a:r>
              <a:rPr lang="hu-HU" sz="1600" dirty="0"/>
              <a:t>2000 Sydney, Nyári </a:t>
            </a:r>
            <a:r>
              <a:rPr lang="hu-HU" sz="1600" dirty="0" err="1"/>
              <a:t>Paralimpiai</a:t>
            </a:r>
            <a:r>
              <a:rPr lang="hu-HU" sz="1600" dirty="0"/>
              <a:t> Játékok, 50m hát S5 aranyérem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16" y="4029563"/>
            <a:ext cx="1224000" cy="162564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2" y="5264984"/>
            <a:ext cx="1224000" cy="1530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444064" y="5452049"/>
            <a:ext cx="663523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Becsey János</a:t>
            </a:r>
          </a:p>
          <a:p>
            <a:r>
              <a:rPr lang="hu-HU" sz="1600" dirty="0"/>
              <a:t>Kétszeres </a:t>
            </a:r>
            <a:r>
              <a:rPr lang="hu-HU" sz="1600" dirty="0" err="1"/>
              <a:t>paralimpiai</a:t>
            </a:r>
            <a:r>
              <a:rPr lang="hu-HU" sz="1600" dirty="0"/>
              <a:t> bajnok úszó</a:t>
            </a:r>
          </a:p>
          <a:p>
            <a:r>
              <a:rPr lang="hu-HU" sz="1600" dirty="0"/>
              <a:t>1992 Barcelona, Nyári </a:t>
            </a:r>
            <a:r>
              <a:rPr lang="hu-HU" sz="1600" dirty="0" err="1"/>
              <a:t>Paralimpiai</a:t>
            </a:r>
            <a:r>
              <a:rPr lang="hu-HU" sz="1600" dirty="0"/>
              <a:t> Játékok, 50m gyors S7 aranyérem </a:t>
            </a:r>
          </a:p>
          <a:p>
            <a:r>
              <a:rPr lang="hu-HU" sz="1600" dirty="0"/>
              <a:t>1992 Barcelona, Nyári </a:t>
            </a:r>
            <a:r>
              <a:rPr lang="hu-HU" sz="1600" dirty="0" err="1"/>
              <a:t>Paralimpiai</a:t>
            </a:r>
            <a:r>
              <a:rPr lang="hu-HU" sz="1600" dirty="0"/>
              <a:t> Játékok, 100m gyors S7 aranyérem</a:t>
            </a:r>
          </a:p>
          <a:p>
            <a:r>
              <a:rPr lang="hu-HU" sz="1600" dirty="0"/>
              <a:t>2000 Sydney, Nyári </a:t>
            </a:r>
            <a:r>
              <a:rPr lang="hu-HU" sz="1600" dirty="0" err="1"/>
              <a:t>Paralimpiai</a:t>
            </a:r>
            <a:r>
              <a:rPr lang="hu-HU" sz="1600" dirty="0"/>
              <a:t> Játékok, 200m vegyes SM7 ezüstérem</a:t>
            </a:r>
          </a:p>
        </p:txBody>
      </p:sp>
    </p:spTree>
    <p:extLst>
      <p:ext uri="{BB962C8B-B14F-4D97-AF65-F5344CB8AC3E}">
        <p14:creationId xmlns:p14="http://schemas.microsoft.com/office/powerpoint/2010/main" val="207055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BÜSZKESÉGEINK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9" y="1089422"/>
            <a:ext cx="2376000" cy="1802102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69" y="4770018"/>
            <a:ext cx="2628000" cy="18177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69" y="2449800"/>
            <a:ext cx="1800000" cy="213778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r="7693"/>
          <a:stretch/>
        </p:blipFill>
        <p:spPr>
          <a:xfrm>
            <a:off x="343329" y="3598745"/>
            <a:ext cx="1440000" cy="215882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 flipH="1">
            <a:off x="2690742" y="1089422"/>
            <a:ext cx="60052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Illés Fanni</a:t>
            </a:r>
          </a:p>
          <a:p>
            <a:r>
              <a:rPr lang="hu-HU" sz="1600" dirty="0"/>
              <a:t>Világ- és Európa-bajnok </a:t>
            </a:r>
            <a:r>
              <a:rPr lang="hu-HU" sz="1600" dirty="0" err="1"/>
              <a:t>paraúszó</a:t>
            </a:r>
            <a:endParaRPr lang="hu-HU" sz="1600" dirty="0"/>
          </a:p>
          <a:p>
            <a:r>
              <a:rPr lang="hu-HU" sz="1600" dirty="0"/>
              <a:t>2016 Rio de Janeiro, Nyári </a:t>
            </a:r>
            <a:r>
              <a:rPr lang="hu-HU" sz="1600" dirty="0" err="1"/>
              <a:t>Paralimpiai</a:t>
            </a:r>
            <a:r>
              <a:rPr lang="hu-HU" sz="1600" dirty="0"/>
              <a:t> Játékok, 100m mell SB4 5. hely</a:t>
            </a:r>
          </a:p>
          <a:p>
            <a:r>
              <a:rPr lang="hu-HU" sz="1600" dirty="0"/>
              <a:t>2018 Dublin, Európa-bajnokság, 100m mell SB4 aranyérem</a:t>
            </a:r>
          </a:p>
          <a:p>
            <a:r>
              <a:rPr lang="hu-HU" sz="1600" dirty="0"/>
              <a:t>2019 London, Világbajnokság, 100m mell SB4 aranyérem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038805" y="2702247"/>
            <a:ext cx="5976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err="1"/>
              <a:t>Szvitacs</a:t>
            </a:r>
            <a:r>
              <a:rPr lang="hu-HU" b="1" dirty="0"/>
              <a:t> Alexa</a:t>
            </a:r>
          </a:p>
          <a:p>
            <a:pPr algn="r"/>
            <a:r>
              <a:rPr lang="hu-HU" sz="1600" dirty="0"/>
              <a:t>Európa-bajnok para-asztaliteniszező</a:t>
            </a:r>
          </a:p>
          <a:p>
            <a:pPr algn="r"/>
            <a:r>
              <a:rPr lang="hu-HU" sz="1600" dirty="0"/>
              <a:t>2019 </a:t>
            </a:r>
            <a:r>
              <a:rPr lang="hu-HU" sz="1600" dirty="0" err="1"/>
              <a:t>Helsinborg</a:t>
            </a:r>
            <a:r>
              <a:rPr lang="hu-HU" sz="1600" dirty="0"/>
              <a:t>, Európa-bajnokság, 9-es kategória egyéni aranyérem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863042" y="5324016"/>
            <a:ext cx="5324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err="1"/>
              <a:t>Ekler</a:t>
            </a:r>
            <a:r>
              <a:rPr lang="hu-HU" b="1" dirty="0"/>
              <a:t> Luca</a:t>
            </a:r>
          </a:p>
          <a:p>
            <a:pPr algn="r"/>
            <a:r>
              <a:rPr lang="hu-HU" sz="1600" dirty="0"/>
              <a:t>Világ- és Európa-bajnok </a:t>
            </a:r>
            <a:r>
              <a:rPr lang="hu-HU" sz="1600" dirty="0" err="1"/>
              <a:t>paraatléta</a:t>
            </a:r>
            <a:endParaRPr lang="hu-HU" sz="1600" dirty="0"/>
          </a:p>
          <a:p>
            <a:pPr algn="r"/>
            <a:r>
              <a:rPr lang="hu-HU" sz="1600" dirty="0"/>
              <a:t>2018 Berlin, Európa-bajnokság, távolugrás T38 aranyérem</a:t>
            </a:r>
          </a:p>
          <a:p>
            <a:pPr algn="r"/>
            <a:r>
              <a:rPr lang="hu-HU" sz="1600" dirty="0"/>
              <a:t>2019 Dubai, Világbajnokság, távolugrás T38 aranyérem</a:t>
            </a:r>
          </a:p>
        </p:txBody>
      </p:sp>
      <p:sp>
        <p:nvSpPr>
          <p:cNvPr id="14" name="Szövegdoboz 13"/>
          <p:cNvSpPr txBox="1"/>
          <p:nvPr/>
        </p:nvSpPr>
        <p:spPr>
          <a:xfrm flipH="1">
            <a:off x="1780893" y="3849358"/>
            <a:ext cx="44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Kiss Péter Pál</a:t>
            </a:r>
          </a:p>
          <a:p>
            <a:r>
              <a:rPr lang="hu-HU" sz="1600" dirty="0"/>
              <a:t>Világ- és Európa-bajnok para kajak-kenus</a:t>
            </a:r>
          </a:p>
          <a:p>
            <a:r>
              <a:rPr lang="hu-HU" sz="1600" dirty="0"/>
              <a:t>2019 Poznan, Európa-bajnokság KL1 aranyérem</a:t>
            </a:r>
          </a:p>
          <a:p>
            <a:r>
              <a:rPr lang="hu-HU" sz="1600" dirty="0"/>
              <a:t>2019 Szeged, Világbajnokság KL1 aranyérem</a:t>
            </a:r>
          </a:p>
        </p:txBody>
      </p:sp>
    </p:spTree>
    <p:extLst>
      <p:ext uri="{BB962C8B-B14F-4D97-AF65-F5344CB8AC3E}">
        <p14:creationId xmlns:p14="http://schemas.microsoft.com/office/powerpoint/2010/main" val="418692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1326</Words>
  <Application>Microsoft Office PowerPoint</Application>
  <PresentationFormat>Diavetítés a képernyőre (4:3 oldalarány)</PresentationFormat>
  <Paragraphs>201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Wingdings</vt:lpstr>
      <vt:lpstr>Office-téma</vt:lpstr>
      <vt:lpstr>PowerPoint-bemutató</vt:lpstr>
      <vt:lpstr>MPN LÉLEKMOZGATÓ PROGRAM</vt:lpstr>
      <vt:lpstr>MPN LÉLEKMOZGATÓ PROGRAM</vt:lpstr>
      <vt:lpstr>NEM MINDEN PARASPORT PARALIMPIAI SPORT, DE MINDEN PARALIMPIAI SPORT PARASPORT</vt:lpstr>
      <vt:lpstr>a PARALIMPIAI MOZGALOM TÖRTÉNETE, hazai vonatkozása</vt:lpstr>
      <vt:lpstr>Hazai Parasportágak</vt:lpstr>
      <vt:lpstr>HÍRES OLIMPIKONOK PARASPORTOLÓKÉNT</vt:lpstr>
      <vt:lpstr>A MAGYAR PARASPORT LEGENDÁI</vt:lpstr>
      <vt:lpstr>BÜSZKESÉGEINK</vt:lpstr>
      <vt:lpstr>PowerPoint-bemutató</vt:lpstr>
      <vt:lpstr>SAJÁTOS NEVELÉSI IGÉNYŰ TANULÓK DIÁKSPORTJA</vt:lpstr>
      <vt:lpstr>A FODISZ munkája számokban</vt:lpstr>
      <vt:lpstr>MHSSZ, MSZSZ, MSOSZ</vt:lpstr>
      <vt:lpstr>ÉV SPORTOLÓJA GÁLA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Piro52</dc:creator>
  <cp:lastModifiedBy>MPB_Acer_V13</cp:lastModifiedBy>
  <cp:revision>204</cp:revision>
  <dcterms:created xsi:type="dcterms:W3CDTF">2017-02-05T22:26:43Z</dcterms:created>
  <dcterms:modified xsi:type="dcterms:W3CDTF">2021-02-12T12:37:22Z</dcterms:modified>
</cp:coreProperties>
</file>